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a08b210740_0_9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a08b210740_0_9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a08b210740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a08b210740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b097f133f8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b097f133f8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b1465fbc24_5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b1465fbc24_5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a08b210740_0_8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a08b210740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a08b210740_0_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a08b210740_0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a2a6f62925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a2a6f6292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b097f133f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b097f133f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b1465fbc24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b1465fbc24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b097f133f8_7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b097f133f8_7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b1194b2ee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b1194b2ee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b1194b2eed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b1194b2eed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b097f133f8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b097f133f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6fec92bd8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6fec92bd8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9.jpg"/><Relationship Id="rId5" Type="http://schemas.openxmlformats.org/officeDocument/2006/relationships/image" Target="../media/image31.png"/><Relationship Id="rId6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3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7.jpg"/><Relationship Id="rId6" Type="http://schemas.openxmlformats.org/officeDocument/2006/relationships/image" Target="../media/image29.jpg"/><Relationship Id="rId7" Type="http://schemas.openxmlformats.org/officeDocument/2006/relationships/image" Target="../media/image24.png"/><Relationship Id="rId8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9.jpg"/><Relationship Id="rId5" Type="http://schemas.openxmlformats.org/officeDocument/2006/relationships/image" Target="../media/image12.jpg"/><Relationship Id="rId6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5" Type="http://schemas.openxmlformats.org/officeDocument/2006/relationships/image" Target="../media/image30.jpg"/><Relationship Id="rId6" Type="http://schemas.openxmlformats.org/officeDocument/2006/relationships/image" Target="../media/image1.png"/><Relationship Id="rId7" Type="http://schemas.openxmlformats.org/officeDocument/2006/relationships/image" Target="../media/image36.png"/><Relationship Id="rId8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28.jpg"/><Relationship Id="rId5" Type="http://schemas.openxmlformats.org/officeDocument/2006/relationships/image" Target="../media/image14.png"/><Relationship Id="rId6" Type="http://schemas.openxmlformats.org/officeDocument/2006/relationships/image" Target="../media/image32.png"/><Relationship Id="rId7" Type="http://schemas.openxmlformats.org/officeDocument/2006/relationships/image" Target="../media/image16.jp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37.png"/><Relationship Id="rId5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jpg"/><Relationship Id="rId4" Type="http://schemas.openxmlformats.org/officeDocument/2006/relationships/image" Target="../media/image6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54993" y="1625101"/>
            <a:ext cx="8634000" cy="18933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>
              <a:schemeClr val="dk1"/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s-419" sz="3900">
                <a:solidFill>
                  <a:schemeClr val="lt1"/>
                </a:solidFill>
              </a:rPr>
              <a:t>GESTIÓN PARA LA CONSERVACIÓN DE BOSQUES NATIVOS 2026</a:t>
            </a:r>
            <a:endParaRPr b="1" sz="4200">
              <a:solidFill>
                <a:schemeClr val="lt1"/>
              </a:solidFill>
            </a:endParaRPr>
          </a:p>
        </p:txBody>
      </p:sp>
      <p:pic>
        <p:nvPicPr>
          <p:cNvPr id="56" name="Google Shape;56;p13" title="MINISTERIO GOBIERNO - BLANC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0751" y="3474225"/>
            <a:ext cx="4582502" cy="1669276"/>
          </a:xfrm>
          <a:prstGeom prst="rect">
            <a:avLst/>
          </a:prstGeom>
          <a:noFill/>
          <a:ln>
            <a:noFill/>
          </a:ln>
          <a:effectLst>
            <a:outerShdw blurRad="214313" rotWithShape="0" algn="bl" dir="3600000" dist="28575">
              <a:schemeClr val="dk1">
                <a:alpha val="98000"/>
              </a:scheme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/>
          <p:nvPr/>
        </p:nvSpPr>
        <p:spPr>
          <a:xfrm rot="-5400000">
            <a:off x="7401625" y="793025"/>
            <a:ext cx="981600" cy="25014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2"/>
          <p:cNvSpPr/>
          <p:nvPr/>
        </p:nvSpPr>
        <p:spPr>
          <a:xfrm>
            <a:off x="0" y="4069500"/>
            <a:ext cx="9144000" cy="1074300"/>
          </a:xfrm>
          <a:prstGeom prst="rect">
            <a:avLst/>
          </a:prstGeom>
          <a:gradFill>
            <a:gsLst>
              <a:gs pos="0">
                <a:srgbClr val="EBFFE7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2"/>
          <p:cNvSpPr/>
          <p:nvPr/>
        </p:nvSpPr>
        <p:spPr>
          <a:xfrm>
            <a:off x="-13250" y="-13250"/>
            <a:ext cx="9157200" cy="558900"/>
          </a:xfrm>
          <a:prstGeom prst="rect">
            <a:avLst/>
          </a:prstGeom>
          <a:solidFill>
            <a:srgbClr val="3E6C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2"/>
          <p:cNvSpPr txBox="1"/>
          <p:nvPr>
            <p:ph type="title"/>
          </p:nvPr>
        </p:nvSpPr>
        <p:spPr>
          <a:xfrm>
            <a:off x="317575" y="60025"/>
            <a:ext cx="6072000" cy="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-419" sz="19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NUEVOS PUESTOS DE CONTROL EN RUTA</a:t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2" title="3 FLORES - 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8523901" y="37562"/>
            <a:ext cx="512975" cy="46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 txBox="1"/>
          <p:nvPr>
            <p:ph idx="1" type="body"/>
          </p:nvPr>
        </p:nvSpPr>
        <p:spPr>
          <a:xfrm>
            <a:off x="0" y="1310237"/>
            <a:ext cx="5580300" cy="15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700"/>
              <a:buFont typeface="Calibri"/>
              <a:buChar char="●"/>
            </a:pPr>
            <a:r>
              <a:rPr lang="es-419" sz="17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Ampliación de puestos móviles en corredores de mayor riesgo</a:t>
            </a:r>
            <a:endParaRPr sz="17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700"/>
              <a:buFont typeface="Calibri"/>
              <a:buChar char="●"/>
            </a:pPr>
            <a:r>
              <a:rPr lang="es-419" sz="17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Creación de un sistema de turnos móviles rotativos</a:t>
            </a:r>
            <a:endParaRPr sz="17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700"/>
              <a:buFont typeface="Calibri"/>
              <a:buChar char="●"/>
            </a:pPr>
            <a:r>
              <a:rPr lang="es-419" sz="17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Incorporación de cámaras lectoras de patentes</a:t>
            </a:r>
            <a:endParaRPr sz="17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700"/>
              <a:buFont typeface="Calibri"/>
              <a:buChar char="●"/>
            </a:pPr>
            <a:r>
              <a:rPr lang="es-419" sz="17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Integración en tiempo real con el Registro de Infractores</a:t>
            </a:r>
            <a:endParaRPr sz="17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2"/>
          <p:cNvSpPr/>
          <p:nvPr/>
        </p:nvSpPr>
        <p:spPr>
          <a:xfrm rot="-5400000">
            <a:off x="4075250" y="-516776"/>
            <a:ext cx="981600" cy="91557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2"/>
          <p:cNvSpPr txBox="1"/>
          <p:nvPr>
            <p:ph idx="1" type="body"/>
          </p:nvPr>
        </p:nvSpPr>
        <p:spPr>
          <a:xfrm>
            <a:off x="107850" y="713750"/>
            <a:ext cx="54723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b="1" lang="es-419" sz="1900">
                <a:solidFill>
                  <a:srgbClr val="4A9354"/>
                </a:solidFill>
                <a:latin typeface="Calibri"/>
                <a:ea typeface="Calibri"/>
                <a:cs typeface="Calibri"/>
                <a:sym typeface="Calibri"/>
              </a:rPr>
              <a:t>Mejora del circuito  Origen → Transporte → Destino</a:t>
            </a:r>
            <a:endParaRPr b="1" sz="1900">
              <a:solidFill>
                <a:srgbClr val="4A935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22" title="WhatsApp Image 2025-12-17 at 08.04.42 (2).jpe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8584" y="3284974"/>
            <a:ext cx="3616800" cy="1686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9" name="Google Shape;199;p22" title="WhatsApp Image 2025-12-17 at 08.04.42 (1).png"/>
          <p:cNvPicPr preferRelativeResize="0"/>
          <p:nvPr/>
        </p:nvPicPr>
        <p:blipFill rotWithShape="1">
          <a:blip r:embed="rId5">
            <a:alphaModFix/>
          </a:blip>
          <a:srcRect b="0" l="10937" r="-8" t="0"/>
          <a:stretch/>
        </p:blipFill>
        <p:spPr>
          <a:xfrm>
            <a:off x="985575" y="3284974"/>
            <a:ext cx="2874600" cy="1686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0" name="Google Shape;200;p22"/>
          <p:cNvPicPr preferRelativeResize="0"/>
          <p:nvPr/>
        </p:nvPicPr>
        <p:blipFill rotWithShape="1">
          <a:blip r:embed="rId6">
            <a:alphaModFix/>
          </a:blip>
          <a:srcRect b="6942" l="14879" r="9241" t="0"/>
          <a:stretch/>
        </p:blipFill>
        <p:spPr>
          <a:xfrm>
            <a:off x="5758175" y="722238"/>
            <a:ext cx="2797200" cy="2304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/>
          <p:nvPr/>
        </p:nvSpPr>
        <p:spPr>
          <a:xfrm>
            <a:off x="0" y="4069500"/>
            <a:ext cx="9144000" cy="1074300"/>
          </a:xfrm>
          <a:prstGeom prst="rect">
            <a:avLst/>
          </a:prstGeom>
          <a:gradFill>
            <a:gsLst>
              <a:gs pos="0">
                <a:srgbClr val="EBFFE7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3"/>
          <p:cNvSpPr/>
          <p:nvPr/>
        </p:nvSpPr>
        <p:spPr>
          <a:xfrm>
            <a:off x="-13250" y="-13250"/>
            <a:ext cx="9157200" cy="558900"/>
          </a:xfrm>
          <a:prstGeom prst="rect">
            <a:avLst/>
          </a:prstGeom>
          <a:solidFill>
            <a:srgbClr val="3E6C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3"/>
          <p:cNvSpPr txBox="1"/>
          <p:nvPr>
            <p:ph type="title"/>
          </p:nvPr>
        </p:nvSpPr>
        <p:spPr>
          <a:xfrm>
            <a:off x="317575" y="60025"/>
            <a:ext cx="6072000" cy="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-419" sz="19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PARTICIPACIÓN CIUDADANA Y DENUNCIAS</a:t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23" title="3 FLORES - 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8523901" y="37562"/>
            <a:ext cx="512975" cy="4650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/>
          <p:cNvSpPr txBox="1"/>
          <p:nvPr>
            <p:ph idx="1" type="body"/>
          </p:nvPr>
        </p:nvSpPr>
        <p:spPr>
          <a:xfrm>
            <a:off x="205435" y="810406"/>
            <a:ext cx="43359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 sz="2000">
                <a:solidFill>
                  <a:srgbClr val="7DA62B"/>
                </a:solidFill>
                <a:latin typeface="Calibri"/>
                <a:ea typeface="Calibri"/>
                <a:cs typeface="Calibri"/>
                <a:sym typeface="Calibri"/>
              </a:rPr>
              <a:t>Eco Contacto</a:t>
            </a:r>
            <a:endParaRPr b="1" sz="2000">
              <a:solidFill>
                <a:srgbClr val="7DA6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3"/>
          <p:cNvSpPr txBox="1"/>
          <p:nvPr>
            <p:ph idx="1" type="body"/>
          </p:nvPr>
        </p:nvSpPr>
        <p:spPr>
          <a:xfrm>
            <a:off x="72858" y="1491047"/>
            <a:ext cx="48729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600"/>
              <a:buFont typeface="Calibri"/>
              <a:buChar char="●"/>
            </a:pPr>
            <a:r>
              <a:rPr b="1" lang="es-419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Nuevo sistema unificado de comunicación directa </a:t>
            </a:r>
            <a:endParaRPr b="1" sz="16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3"/>
          <p:cNvSpPr txBox="1"/>
          <p:nvPr>
            <p:ph idx="1" type="body"/>
          </p:nvPr>
        </p:nvSpPr>
        <p:spPr>
          <a:xfrm>
            <a:off x="72858" y="1930272"/>
            <a:ext cx="48729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600"/>
              <a:buFont typeface="Calibri"/>
              <a:buChar char="●"/>
            </a:pPr>
            <a:r>
              <a:rPr b="1" lang="es-419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Permite realizar consultas y denuncias ambientales en un solo canal</a:t>
            </a:r>
            <a:endParaRPr b="1" sz="16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3"/>
          <p:cNvSpPr txBox="1"/>
          <p:nvPr>
            <p:ph idx="1" type="body"/>
          </p:nvPr>
        </p:nvSpPr>
        <p:spPr>
          <a:xfrm>
            <a:off x="72858" y="2638784"/>
            <a:ext cx="48729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600"/>
              <a:buFont typeface="Calibri"/>
              <a:buChar char="●"/>
            </a:pPr>
            <a:r>
              <a:rPr b="1" lang="es-419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Mejora la agilidad, transparencia y rapidez en las respuestas</a:t>
            </a:r>
            <a:endParaRPr b="1" sz="16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3"/>
          <p:cNvSpPr txBox="1"/>
          <p:nvPr>
            <p:ph idx="1" type="body"/>
          </p:nvPr>
        </p:nvSpPr>
        <p:spPr>
          <a:xfrm>
            <a:off x="87848" y="3347322"/>
            <a:ext cx="48729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600"/>
              <a:buFont typeface="Calibri"/>
              <a:buChar char="●"/>
            </a:pPr>
            <a:r>
              <a:rPr b="1" lang="es-419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Fortalece la participación ciudadana</a:t>
            </a:r>
            <a:endParaRPr b="1" sz="16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3"/>
          <p:cNvSpPr txBox="1"/>
          <p:nvPr>
            <p:ph idx="1" type="body"/>
          </p:nvPr>
        </p:nvSpPr>
        <p:spPr>
          <a:xfrm>
            <a:off x="72858" y="3829122"/>
            <a:ext cx="48729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600"/>
              <a:buFont typeface="Calibri"/>
              <a:buChar char="●"/>
            </a:pPr>
            <a:r>
              <a:rPr b="1" lang="es-419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Integración al sistema digital y Observatorio para activar alertas y seguimiento en tiempo real</a:t>
            </a:r>
            <a:endParaRPr b="1" sz="16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3"/>
          <p:cNvSpPr/>
          <p:nvPr/>
        </p:nvSpPr>
        <p:spPr>
          <a:xfrm rot="-5400000">
            <a:off x="4546800" y="2054750"/>
            <a:ext cx="4679700" cy="16569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23" title="WhatsApp Image 2025-12-15 at 11.01.46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2437" y="1390775"/>
            <a:ext cx="3745800" cy="3103800"/>
          </a:xfrm>
          <a:prstGeom prst="round2DiagRect">
            <a:avLst>
              <a:gd fmla="val 50000" name="adj1"/>
              <a:gd fmla="val 8231" name="adj2"/>
            </a:avLst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/>
          <p:nvPr/>
        </p:nvSpPr>
        <p:spPr>
          <a:xfrm>
            <a:off x="0" y="4069500"/>
            <a:ext cx="9144000" cy="1074300"/>
          </a:xfrm>
          <a:prstGeom prst="rect">
            <a:avLst/>
          </a:prstGeom>
          <a:gradFill>
            <a:gsLst>
              <a:gs pos="0">
                <a:srgbClr val="EBFFE7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4"/>
          <p:cNvSpPr/>
          <p:nvPr/>
        </p:nvSpPr>
        <p:spPr>
          <a:xfrm rot="-5400000">
            <a:off x="4075250" y="-715622"/>
            <a:ext cx="981600" cy="91557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24"/>
          <p:cNvPicPr preferRelativeResize="0"/>
          <p:nvPr/>
        </p:nvPicPr>
        <p:blipFill rotWithShape="1">
          <a:blip r:embed="rId3">
            <a:alphaModFix/>
          </a:blip>
          <a:srcRect b="0" l="5801" r="7227" t="5401"/>
          <a:stretch/>
        </p:blipFill>
        <p:spPr>
          <a:xfrm>
            <a:off x="4400679" y="300"/>
            <a:ext cx="474332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/>
          <p:nvPr/>
        </p:nvSpPr>
        <p:spPr>
          <a:xfrm>
            <a:off x="-13250" y="-13250"/>
            <a:ext cx="9157200" cy="558900"/>
          </a:xfrm>
          <a:prstGeom prst="rect">
            <a:avLst/>
          </a:prstGeom>
          <a:solidFill>
            <a:srgbClr val="3E6C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4"/>
          <p:cNvSpPr txBox="1"/>
          <p:nvPr>
            <p:ph type="title"/>
          </p:nvPr>
        </p:nvSpPr>
        <p:spPr>
          <a:xfrm>
            <a:off x="317575" y="60025"/>
            <a:ext cx="6072000" cy="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-419" sz="19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CREACIÓN DE LA MESA DE PROFESIONALES FORESTALES</a:t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24" title="3 FLORES - 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8523901" y="37562"/>
            <a:ext cx="512975" cy="46507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4"/>
          <p:cNvSpPr txBox="1"/>
          <p:nvPr>
            <p:ph idx="1" type="body"/>
          </p:nvPr>
        </p:nvSpPr>
        <p:spPr>
          <a:xfrm>
            <a:off x="8" y="1027070"/>
            <a:ext cx="48729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600"/>
              <a:buFont typeface="Calibri"/>
              <a:buChar char="●"/>
            </a:pPr>
            <a:r>
              <a:rPr b="1" lang="es-419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Reunión mensual</a:t>
            </a:r>
            <a:endParaRPr b="1" sz="16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4"/>
          <p:cNvSpPr txBox="1"/>
          <p:nvPr>
            <p:ph idx="1" type="body"/>
          </p:nvPr>
        </p:nvSpPr>
        <p:spPr>
          <a:xfrm>
            <a:off x="1" y="1519324"/>
            <a:ext cx="44991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600"/>
              <a:buFont typeface="Calibri"/>
              <a:buChar char="●"/>
            </a:pPr>
            <a:r>
              <a:rPr b="1" lang="es-419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Participación de actores vinculados a la gestión forestal</a:t>
            </a:r>
            <a:endParaRPr b="1" sz="16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4"/>
          <p:cNvSpPr txBox="1"/>
          <p:nvPr>
            <p:ph idx="1" type="body"/>
          </p:nvPr>
        </p:nvSpPr>
        <p:spPr>
          <a:xfrm>
            <a:off x="8" y="2227833"/>
            <a:ext cx="4872900" cy="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600"/>
              <a:buFont typeface="Calibri"/>
              <a:buChar char="●"/>
            </a:pPr>
            <a:r>
              <a:rPr b="1" lang="es-419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Ejes de trabajo: PMS y CUS</a:t>
            </a:r>
            <a:endParaRPr b="1" sz="16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"/>
          <p:cNvSpPr/>
          <p:nvPr/>
        </p:nvSpPr>
        <p:spPr>
          <a:xfrm>
            <a:off x="0" y="4069500"/>
            <a:ext cx="9144000" cy="1074300"/>
          </a:xfrm>
          <a:prstGeom prst="rect">
            <a:avLst/>
          </a:prstGeom>
          <a:gradFill>
            <a:gsLst>
              <a:gs pos="0">
                <a:srgbClr val="EBFFE7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5"/>
          <p:cNvSpPr/>
          <p:nvPr/>
        </p:nvSpPr>
        <p:spPr>
          <a:xfrm>
            <a:off x="867974" y="-345137"/>
            <a:ext cx="3427200" cy="2590800"/>
          </a:xfrm>
          <a:prstGeom prst="roundRect">
            <a:avLst>
              <a:gd fmla="val 16667" name="adj"/>
            </a:avLst>
          </a:prstGeom>
          <a:solidFill>
            <a:srgbClr val="4A93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5"/>
          <p:cNvSpPr/>
          <p:nvPr/>
        </p:nvSpPr>
        <p:spPr>
          <a:xfrm>
            <a:off x="4795800" y="-383237"/>
            <a:ext cx="3516000" cy="2628900"/>
          </a:xfrm>
          <a:prstGeom prst="roundRect">
            <a:avLst>
              <a:gd fmla="val 16667" name="adj"/>
            </a:avLst>
          </a:prstGeom>
          <a:solidFill>
            <a:srgbClr val="4A93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5"/>
          <p:cNvSpPr/>
          <p:nvPr/>
        </p:nvSpPr>
        <p:spPr>
          <a:xfrm>
            <a:off x="847800" y="2935938"/>
            <a:ext cx="3447300" cy="2590800"/>
          </a:xfrm>
          <a:prstGeom prst="roundRect">
            <a:avLst>
              <a:gd fmla="val 16667" name="adj"/>
            </a:avLst>
          </a:prstGeom>
          <a:solidFill>
            <a:srgbClr val="4A93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5"/>
          <p:cNvSpPr/>
          <p:nvPr/>
        </p:nvSpPr>
        <p:spPr>
          <a:xfrm>
            <a:off x="4795800" y="2897838"/>
            <a:ext cx="3589200" cy="2628900"/>
          </a:xfrm>
          <a:prstGeom prst="roundRect">
            <a:avLst>
              <a:gd fmla="val 16667" name="adj"/>
            </a:avLst>
          </a:prstGeom>
          <a:solidFill>
            <a:srgbClr val="4A93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5"/>
          <p:cNvSpPr txBox="1"/>
          <p:nvPr/>
        </p:nvSpPr>
        <p:spPr>
          <a:xfrm>
            <a:off x="1031175" y="652638"/>
            <a:ext cx="31008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Controles más rápidos y precisos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5"/>
          <p:cNvSpPr txBox="1"/>
          <p:nvPr/>
        </p:nvSpPr>
        <p:spPr>
          <a:xfrm>
            <a:off x="4876800" y="611951"/>
            <a:ext cx="3354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Menos margen para irregularidades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5"/>
          <p:cNvSpPr txBox="1"/>
          <p:nvPr/>
        </p:nvSpPr>
        <p:spPr>
          <a:xfrm>
            <a:off x="1031174" y="3998000"/>
            <a:ext cx="31008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Una gestión más confiable y moderna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5"/>
          <p:cNvSpPr txBox="1"/>
          <p:nvPr/>
        </p:nvSpPr>
        <p:spPr>
          <a:xfrm>
            <a:off x="4913393" y="3998010"/>
            <a:ext cx="3354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Reducción sostenida de la deforestación</a:t>
            </a:r>
            <a:endParaRPr b="1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25" title="DRONE  Peñón del Teyú Cuaré (7).00_12_51_20.Imagen fija021.jpg"/>
          <p:cNvPicPr preferRelativeResize="0"/>
          <p:nvPr/>
        </p:nvPicPr>
        <p:blipFill rotWithShape="1">
          <a:blip r:embed="rId3">
            <a:alphaModFix/>
          </a:blip>
          <a:srcRect b="47020" l="19924" r="30153" t="32094"/>
          <a:stretch/>
        </p:blipFill>
        <p:spPr>
          <a:xfrm>
            <a:off x="1224600" y="1879150"/>
            <a:ext cx="6694800" cy="1408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4" name="Google Shape;244;p25"/>
          <p:cNvSpPr txBox="1"/>
          <p:nvPr>
            <p:ph type="title"/>
          </p:nvPr>
        </p:nvSpPr>
        <p:spPr>
          <a:xfrm>
            <a:off x="1224600" y="2025042"/>
            <a:ext cx="6694800" cy="878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-419" sz="26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2026</a:t>
            </a:r>
            <a:endParaRPr b="1" sz="26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-419" sz="22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MODERNIZACIÓN</a:t>
            </a:r>
            <a:r>
              <a:rPr b="1" lang="es-419" sz="22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+ TRANSPARENCIA + PREVENCIÓN</a:t>
            </a:r>
            <a:endParaRPr b="1" sz="22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22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6"/>
          <p:cNvSpPr/>
          <p:nvPr/>
        </p:nvSpPr>
        <p:spPr>
          <a:xfrm>
            <a:off x="0" y="4069500"/>
            <a:ext cx="9144000" cy="1074300"/>
          </a:xfrm>
          <a:prstGeom prst="rect">
            <a:avLst/>
          </a:prstGeom>
          <a:gradFill>
            <a:gsLst>
              <a:gs pos="0">
                <a:srgbClr val="EBFFE7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6"/>
          <p:cNvSpPr/>
          <p:nvPr/>
        </p:nvSpPr>
        <p:spPr>
          <a:xfrm>
            <a:off x="2233138" y="-3"/>
            <a:ext cx="1120200" cy="9678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6"/>
          <p:cNvSpPr/>
          <p:nvPr/>
        </p:nvSpPr>
        <p:spPr>
          <a:xfrm>
            <a:off x="1769675" y="897099"/>
            <a:ext cx="2047113" cy="2047113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sp>
      <p:grpSp>
        <p:nvGrpSpPr>
          <p:cNvPr id="252" name="Google Shape;252;p26"/>
          <p:cNvGrpSpPr/>
          <p:nvPr/>
        </p:nvGrpSpPr>
        <p:grpSpPr>
          <a:xfrm>
            <a:off x="4085203" y="1439406"/>
            <a:ext cx="3844607" cy="1504800"/>
            <a:chOff x="4766826" y="3023312"/>
            <a:chExt cx="3844607" cy="1504800"/>
          </a:xfrm>
        </p:grpSpPr>
        <p:sp>
          <p:nvSpPr>
            <p:cNvPr id="253" name="Google Shape;253;p26"/>
            <p:cNvSpPr/>
            <p:nvPr/>
          </p:nvSpPr>
          <p:spPr>
            <a:xfrm>
              <a:off x="4779831" y="3882598"/>
              <a:ext cx="198969" cy="201404"/>
            </a:xfrm>
            <a:custGeom>
              <a:rect b="b" l="l" r="r" t="t"/>
              <a:pathLst>
                <a:path extrusionOk="0" h="374705" w="370174">
                  <a:moveTo>
                    <a:pt x="0" y="0"/>
                  </a:moveTo>
                  <a:lnTo>
                    <a:pt x="370174" y="0"/>
                  </a:lnTo>
                  <a:lnTo>
                    <a:pt x="370174" y="374706"/>
                  </a:lnTo>
                  <a:lnTo>
                    <a:pt x="0" y="3747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" name="Google Shape;254;p26"/>
            <p:cNvSpPr/>
            <p:nvPr/>
          </p:nvSpPr>
          <p:spPr>
            <a:xfrm>
              <a:off x="4771254" y="3497055"/>
              <a:ext cx="207541" cy="210422"/>
            </a:xfrm>
            <a:custGeom>
              <a:rect b="b" l="l" r="r" t="t"/>
              <a:pathLst>
                <a:path extrusionOk="0" h="391483" w="386122">
                  <a:moveTo>
                    <a:pt x="0" y="0"/>
                  </a:moveTo>
                  <a:lnTo>
                    <a:pt x="386122" y="0"/>
                  </a:lnTo>
                  <a:lnTo>
                    <a:pt x="386122" y="391482"/>
                  </a:lnTo>
                  <a:lnTo>
                    <a:pt x="0" y="3914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" name="Google Shape;255;p26"/>
            <p:cNvSpPr/>
            <p:nvPr/>
          </p:nvSpPr>
          <p:spPr>
            <a:xfrm>
              <a:off x="4771255" y="4312144"/>
              <a:ext cx="230891" cy="178276"/>
            </a:xfrm>
            <a:custGeom>
              <a:rect b="b" l="l" r="r" t="t"/>
              <a:pathLst>
                <a:path extrusionOk="0" h="331677" w="429565">
                  <a:moveTo>
                    <a:pt x="0" y="0"/>
                  </a:moveTo>
                  <a:lnTo>
                    <a:pt x="429565" y="0"/>
                  </a:lnTo>
                  <a:lnTo>
                    <a:pt x="429565" y="331677"/>
                  </a:lnTo>
                  <a:lnTo>
                    <a:pt x="0" y="3316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" name="Google Shape;256;p26"/>
            <p:cNvSpPr/>
            <p:nvPr/>
          </p:nvSpPr>
          <p:spPr>
            <a:xfrm>
              <a:off x="4766826" y="3103464"/>
              <a:ext cx="189210" cy="201404"/>
            </a:xfrm>
            <a:custGeom>
              <a:rect b="b" l="l" r="r" t="t"/>
              <a:pathLst>
                <a:path extrusionOk="0" h="374705" w="352019">
                  <a:moveTo>
                    <a:pt x="0" y="0"/>
                  </a:moveTo>
                  <a:lnTo>
                    <a:pt x="352019" y="0"/>
                  </a:lnTo>
                  <a:lnTo>
                    <a:pt x="352019" y="374705"/>
                  </a:lnTo>
                  <a:lnTo>
                    <a:pt x="0" y="3747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" name="Google Shape;257;p26"/>
            <p:cNvSpPr txBox="1"/>
            <p:nvPr/>
          </p:nvSpPr>
          <p:spPr>
            <a:xfrm>
              <a:off x="5103233" y="3023312"/>
              <a:ext cx="3508200" cy="15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879">
                  <a:solidFill>
                    <a:srgbClr val="3E6C51"/>
                  </a:solidFill>
                  <a:latin typeface="Calibri"/>
                  <a:ea typeface="Calibri"/>
                  <a:cs typeface="Calibri"/>
                  <a:sym typeface="Calibri"/>
                </a:rPr>
                <a:t>ecologia.misiones.gob.ar</a:t>
              </a:r>
              <a:endParaRPr sz="1229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40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879">
                  <a:solidFill>
                    <a:srgbClr val="3E6C51"/>
                  </a:solidFill>
                  <a:latin typeface="Calibri"/>
                  <a:ea typeface="Calibri"/>
                  <a:cs typeface="Calibri"/>
                  <a:sym typeface="Calibri"/>
                </a:rPr>
                <a:t>@ecologiamisiones</a:t>
              </a:r>
              <a:endParaRPr sz="1229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40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879">
                  <a:solidFill>
                    <a:srgbClr val="3E6C51"/>
                  </a:solidFill>
                  <a:latin typeface="Calibri"/>
                  <a:ea typeface="Calibri"/>
                  <a:cs typeface="Calibri"/>
                  <a:sym typeface="Calibri"/>
                </a:rPr>
                <a:t>@misionesEco</a:t>
              </a:r>
              <a:endParaRPr sz="1229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40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879">
                  <a:solidFill>
                    <a:srgbClr val="3E6C51"/>
                  </a:solidFill>
                  <a:latin typeface="Calibri"/>
                  <a:ea typeface="Calibri"/>
                  <a:cs typeface="Calibri"/>
                  <a:sym typeface="Calibri"/>
                </a:rPr>
                <a:t>prensa@ecologia.misiones.gob.ar</a:t>
              </a:r>
              <a:endParaRPr sz="1229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8" name="Google Shape;258;p26" title="MINISTERIO GOBIERNO -EN NEGR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62061" y="3189179"/>
            <a:ext cx="5619901" cy="204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-13250" y="-13250"/>
            <a:ext cx="9157200" cy="577200"/>
          </a:xfrm>
          <a:prstGeom prst="rect">
            <a:avLst/>
          </a:prstGeom>
          <a:solidFill>
            <a:srgbClr val="3E6C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4294967295" type="title"/>
          </p:nvPr>
        </p:nvSpPr>
        <p:spPr>
          <a:xfrm>
            <a:off x="214850" y="73300"/>
            <a:ext cx="6957000" cy="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-419" sz="19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REDUCCIÓN DE LA DEFORESTACIÓN EN MISIONES</a:t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p14" title="3 FLORES - 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8523901" y="37562"/>
            <a:ext cx="512975" cy="46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b="0" l="49650" r="0" t="0"/>
          <a:stretch/>
        </p:blipFill>
        <p:spPr>
          <a:xfrm>
            <a:off x="4888150" y="1626873"/>
            <a:ext cx="3410451" cy="35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0" l="0" r="50062" t="0"/>
          <a:stretch/>
        </p:blipFill>
        <p:spPr>
          <a:xfrm>
            <a:off x="863450" y="1508587"/>
            <a:ext cx="3456849" cy="36168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idx="4294967295" type="body"/>
          </p:nvPr>
        </p:nvSpPr>
        <p:spPr>
          <a:xfrm>
            <a:off x="1582650" y="948700"/>
            <a:ext cx="5978700" cy="2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En 2025 bajó la deforestación a 4.118 hectáreas, un 18% menos que el promedio histórico</a:t>
            </a:r>
            <a:endParaRPr b="1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 rot="-5400000">
            <a:off x="1965850" y="1353300"/>
            <a:ext cx="5178300" cy="2419500"/>
          </a:xfrm>
          <a:prstGeom prst="rect">
            <a:avLst/>
          </a:prstGeom>
          <a:solidFill>
            <a:srgbClr val="4A9354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/>
          <p:nvPr/>
        </p:nvSpPr>
        <p:spPr>
          <a:xfrm rot="-5400000">
            <a:off x="4894500" y="1353300"/>
            <a:ext cx="5178300" cy="2419500"/>
          </a:xfrm>
          <a:prstGeom prst="rect">
            <a:avLst/>
          </a:prstGeom>
          <a:solidFill>
            <a:srgbClr val="4A9354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 rot="-5400000">
            <a:off x="-942100" y="1370700"/>
            <a:ext cx="5178300" cy="2419500"/>
          </a:xfrm>
          <a:prstGeom prst="rect">
            <a:avLst/>
          </a:prstGeom>
          <a:solidFill>
            <a:srgbClr val="4A9354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-13250" y="-13250"/>
            <a:ext cx="9157200" cy="577200"/>
          </a:xfrm>
          <a:prstGeom prst="rect">
            <a:avLst/>
          </a:prstGeom>
          <a:solidFill>
            <a:srgbClr val="3E6C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 txBox="1"/>
          <p:nvPr>
            <p:ph idx="4294967295" type="title"/>
          </p:nvPr>
        </p:nvSpPr>
        <p:spPr>
          <a:xfrm>
            <a:off x="214850" y="73300"/>
            <a:ext cx="5048100" cy="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-419" sz="19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MODELO DE CONTROL FORESTAL MODERNO</a:t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15" title="3 FLORES - 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8523901" y="37562"/>
            <a:ext cx="512975" cy="46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 title="WhatsApp Image 2025-12-18 at 07.58.45.jpeg"/>
          <p:cNvPicPr preferRelativeResize="0"/>
          <p:nvPr/>
        </p:nvPicPr>
        <p:blipFill rotWithShape="1">
          <a:blip r:embed="rId4">
            <a:alphaModFix/>
          </a:blip>
          <a:srcRect b="0" l="15365" r="15358" t="0"/>
          <a:stretch/>
        </p:blipFill>
        <p:spPr>
          <a:xfrm>
            <a:off x="375650" y="2410425"/>
            <a:ext cx="2542800" cy="2447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5">
            <a:alphaModFix/>
          </a:blip>
          <a:srcRect b="3719" l="8659" r="34295" t="12891"/>
          <a:stretch/>
        </p:blipFill>
        <p:spPr>
          <a:xfrm>
            <a:off x="6221400" y="2410450"/>
            <a:ext cx="2524500" cy="2447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6">
            <a:alphaModFix/>
          </a:blip>
          <a:srcRect b="961" l="22343" r="20919" t="1951"/>
          <a:stretch/>
        </p:blipFill>
        <p:spPr>
          <a:xfrm>
            <a:off x="3324774" y="2410425"/>
            <a:ext cx="2542800" cy="2447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0" name="Google Shape;80;p15"/>
          <p:cNvSpPr txBox="1"/>
          <p:nvPr>
            <p:ph idx="4294967295" type="body"/>
          </p:nvPr>
        </p:nvSpPr>
        <p:spPr>
          <a:xfrm>
            <a:off x="461976" y="1089401"/>
            <a:ext cx="2378100" cy="6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Articulación estratégica 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5"/>
          <p:cNvSpPr txBox="1"/>
          <p:nvPr>
            <p:ph idx="4294967295" type="body"/>
          </p:nvPr>
        </p:nvSpPr>
        <p:spPr>
          <a:xfrm>
            <a:off x="3568589" y="1109550"/>
            <a:ext cx="1993500" cy="6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Enfoque basado en planificación, profesionalización y tecnología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5"/>
          <p:cNvSpPr txBox="1"/>
          <p:nvPr>
            <p:ph idx="4294967295" type="body"/>
          </p:nvPr>
        </p:nvSpPr>
        <p:spPr>
          <a:xfrm>
            <a:off x="6358650" y="1089388"/>
            <a:ext cx="2250000" cy="6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Consolidación de una estructura operativa más eficiente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>
            <a:off x="6747536" y="1318725"/>
            <a:ext cx="2001900" cy="404100"/>
          </a:xfrm>
          <a:prstGeom prst="roundRect">
            <a:avLst>
              <a:gd fmla="val 16667" name="adj"/>
            </a:avLst>
          </a:prstGeom>
          <a:solidFill>
            <a:srgbClr val="7DA62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480475" y="1318700"/>
            <a:ext cx="2086800" cy="404100"/>
          </a:xfrm>
          <a:prstGeom prst="roundRect">
            <a:avLst>
              <a:gd fmla="val 16667" name="adj"/>
            </a:avLst>
          </a:prstGeom>
          <a:solidFill>
            <a:srgbClr val="7DA62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3361301" y="1288700"/>
            <a:ext cx="2394900" cy="404100"/>
          </a:xfrm>
          <a:prstGeom prst="roundRect">
            <a:avLst>
              <a:gd fmla="val 16667" name="adj"/>
            </a:avLst>
          </a:prstGeom>
          <a:solidFill>
            <a:srgbClr val="7DA62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 txBox="1"/>
          <p:nvPr>
            <p:ph idx="4294967295" type="body"/>
          </p:nvPr>
        </p:nvSpPr>
        <p:spPr>
          <a:xfrm>
            <a:off x="702600" y="800940"/>
            <a:ext cx="7596000" cy="2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La baja de la deforestación en 2025 se vincula al refuerzo de controles</a:t>
            </a:r>
            <a:endParaRPr b="1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-13250" y="-12"/>
            <a:ext cx="9157200" cy="577200"/>
          </a:xfrm>
          <a:prstGeom prst="rect">
            <a:avLst/>
          </a:prstGeom>
          <a:solidFill>
            <a:srgbClr val="3E6C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6"/>
          <p:cNvSpPr txBox="1"/>
          <p:nvPr>
            <p:ph idx="4294967295" type="title"/>
          </p:nvPr>
        </p:nvSpPr>
        <p:spPr>
          <a:xfrm>
            <a:off x="214850" y="86538"/>
            <a:ext cx="6112800" cy="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-419" sz="19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INCREMENTO SOSTENIDO DE  OPERATIVOS DE CONTROL</a:t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6" title="3 FLORES - 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8523901" y="50800"/>
            <a:ext cx="512975" cy="46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4">
            <a:alphaModFix/>
          </a:blip>
          <a:srcRect b="0" l="1584" r="0" t="0"/>
          <a:stretch/>
        </p:blipFill>
        <p:spPr>
          <a:xfrm>
            <a:off x="2719606" y="1961760"/>
            <a:ext cx="3678300" cy="239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>
            <p:ph idx="4294967295" type="body"/>
          </p:nvPr>
        </p:nvSpPr>
        <p:spPr>
          <a:xfrm>
            <a:off x="226150" y="4552779"/>
            <a:ext cx="8678400" cy="2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Enfoque estratégico: 120 operativos anuales de control e inspección en lotes</a:t>
            </a:r>
            <a:endParaRPr b="1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1075" y="2133960"/>
            <a:ext cx="2485800" cy="20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>
            <p:ph idx="4294967295" type="body"/>
          </p:nvPr>
        </p:nvSpPr>
        <p:spPr>
          <a:xfrm>
            <a:off x="3315850" y="1381350"/>
            <a:ext cx="2485800" cy="2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Más de 150 operativos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6"/>
          <p:cNvSpPr txBox="1"/>
          <p:nvPr>
            <p:ph idx="4294967295" type="body"/>
          </p:nvPr>
        </p:nvSpPr>
        <p:spPr>
          <a:xfrm>
            <a:off x="346426" y="1415273"/>
            <a:ext cx="2333400" cy="2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43 multas realizadas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6"/>
          <p:cNvSpPr txBox="1"/>
          <p:nvPr>
            <p:ph idx="4294967295" type="body"/>
          </p:nvPr>
        </p:nvSpPr>
        <p:spPr>
          <a:xfrm>
            <a:off x="6587503" y="1415273"/>
            <a:ext cx="2333400" cy="2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111 actas emitidas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22" y="2133960"/>
            <a:ext cx="2485800" cy="19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/>
          <p:nvPr/>
        </p:nvSpPr>
        <p:spPr>
          <a:xfrm>
            <a:off x="8086450" y="2770425"/>
            <a:ext cx="1057500" cy="8493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-13250" y="-12"/>
            <a:ext cx="9157200" cy="577200"/>
          </a:xfrm>
          <a:prstGeom prst="rect">
            <a:avLst/>
          </a:prstGeom>
          <a:solidFill>
            <a:srgbClr val="3E6C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/>
          <p:cNvSpPr txBox="1"/>
          <p:nvPr>
            <p:ph idx="4294967295" type="title"/>
          </p:nvPr>
        </p:nvSpPr>
        <p:spPr>
          <a:xfrm>
            <a:off x="214850" y="73300"/>
            <a:ext cx="7791600" cy="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-419" sz="19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PLANES DE CAMBIO DE USO DE SUELO</a:t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7" title="3 FLORES - 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8523901" y="37562"/>
            <a:ext cx="512975" cy="46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075" y="2126692"/>
            <a:ext cx="3459450" cy="275038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>
            <p:ph idx="4294967295" type="body"/>
          </p:nvPr>
        </p:nvSpPr>
        <p:spPr>
          <a:xfrm>
            <a:off x="702600" y="794725"/>
            <a:ext cx="7553400" cy="2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Durante el 2025 disminuyó la cantidad de Planes de Cambio de Uso de Suelo (PCUS)</a:t>
            </a:r>
            <a:endParaRPr b="1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215650" y="1590663"/>
            <a:ext cx="4230300" cy="404100"/>
          </a:xfrm>
          <a:prstGeom prst="roundRect">
            <a:avLst>
              <a:gd fmla="val 16667" name="adj"/>
            </a:avLst>
          </a:prstGeom>
          <a:solidFill>
            <a:srgbClr val="7DA62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/>
          <p:cNvSpPr txBox="1"/>
          <p:nvPr>
            <p:ph idx="4294967295" type="body"/>
          </p:nvPr>
        </p:nvSpPr>
        <p:spPr>
          <a:xfrm>
            <a:off x="246400" y="1660713"/>
            <a:ext cx="4230300" cy="26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PCUS: reducción del 46%</a:t>
            </a:r>
            <a:r>
              <a:rPr b="1" lang="es-41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41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respecto al 2024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5">
            <a:alphaModFix/>
          </a:blip>
          <a:srcRect b="0" l="11678" r="14170" t="0"/>
          <a:stretch/>
        </p:blipFill>
        <p:spPr>
          <a:xfrm>
            <a:off x="4671250" y="1590675"/>
            <a:ext cx="4230300" cy="3208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/>
          <p:nvPr/>
        </p:nvSpPr>
        <p:spPr>
          <a:xfrm>
            <a:off x="-6650" y="4128501"/>
            <a:ext cx="9144000" cy="1074300"/>
          </a:xfrm>
          <a:prstGeom prst="rect">
            <a:avLst/>
          </a:prstGeom>
          <a:gradFill>
            <a:gsLst>
              <a:gs pos="0">
                <a:srgbClr val="EBFFE7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19" name="Google Shape;119;p18"/>
          <p:cNvSpPr/>
          <p:nvPr/>
        </p:nvSpPr>
        <p:spPr>
          <a:xfrm>
            <a:off x="7719788" y="246284"/>
            <a:ext cx="981600" cy="23433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/>
          <p:cNvSpPr/>
          <p:nvPr/>
        </p:nvSpPr>
        <p:spPr>
          <a:xfrm>
            <a:off x="5881238" y="259534"/>
            <a:ext cx="981600" cy="23433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4074538" y="246284"/>
            <a:ext cx="981600" cy="23433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/>
          <p:cNvSpPr/>
          <p:nvPr/>
        </p:nvSpPr>
        <p:spPr>
          <a:xfrm>
            <a:off x="2261888" y="246284"/>
            <a:ext cx="981600" cy="23433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393500" y="246284"/>
            <a:ext cx="981600" cy="23433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/>
          <p:nvPr/>
        </p:nvSpPr>
        <p:spPr>
          <a:xfrm>
            <a:off x="-13250" y="-13250"/>
            <a:ext cx="9157200" cy="577200"/>
          </a:xfrm>
          <a:prstGeom prst="rect">
            <a:avLst/>
          </a:prstGeom>
          <a:solidFill>
            <a:srgbClr val="3E6C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8"/>
          <p:cNvSpPr txBox="1"/>
          <p:nvPr>
            <p:ph idx="4294967295" type="title"/>
          </p:nvPr>
        </p:nvSpPr>
        <p:spPr>
          <a:xfrm>
            <a:off x="214850" y="73300"/>
            <a:ext cx="5048100" cy="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-419" sz="19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FUERTE INVERSIÓN EN RECURSOS</a:t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8" title="3 FLORES - 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8523901" y="37562"/>
            <a:ext cx="512975" cy="46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 b="0" l="8134" r="47824" t="0"/>
          <a:stretch/>
        </p:blipFill>
        <p:spPr>
          <a:xfrm>
            <a:off x="203950" y="1340572"/>
            <a:ext cx="1458900" cy="2166900"/>
          </a:xfrm>
          <a:prstGeom prst="roundRect">
            <a:avLst>
              <a:gd fmla="val 16667" name="adj"/>
            </a:avLst>
          </a:prstGeom>
          <a:noFill/>
          <a:ln cap="flat" cmpd="sng" w="390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72899" rotWithShape="0" algn="bl" dir="5400000" dist="24300">
              <a:srgbClr val="000000">
                <a:alpha val="50000"/>
              </a:srgbClr>
            </a:outerShdw>
          </a:effectLst>
        </p:spPr>
      </p:pic>
      <p:pic>
        <p:nvPicPr>
          <p:cNvPr id="128" name="Google Shape;128;p18" title="WhatsApp Image 2025-12-15 at 11.14.16.jpeg"/>
          <p:cNvPicPr preferRelativeResize="0"/>
          <p:nvPr/>
        </p:nvPicPr>
        <p:blipFill rotWithShape="1">
          <a:blip r:embed="rId5">
            <a:alphaModFix/>
          </a:blip>
          <a:srcRect b="-6149" l="30861" r="30857" t="11970"/>
          <a:stretch/>
        </p:blipFill>
        <p:spPr>
          <a:xfrm>
            <a:off x="3842543" y="1340572"/>
            <a:ext cx="1458900" cy="2166900"/>
          </a:xfrm>
          <a:prstGeom prst="roundRect">
            <a:avLst>
              <a:gd fmla="val 16667" name="adj"/>
            </a:avLst>
          </a:prstGeom>
          <a:noFill/>
          <a:ln cap="flat" cmpd="sng" w="390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72899" rotWithShape="0" algn="bl" dir="5400000" dist="24300">
              <a:srgbClr val="000000">
                <a:alpha val="50000"/>
              </a:srgbClr>
            </a:outerShdw>
          </a:effectLst>
        </p:spPr>
      </p:pic>
      <p:pic>
        <p:nvPicPr>
          <p:cNvPr id="129" name="Google Shape;129;p18"/>
          <p:cNvPicPr preferRelativeResize="0"/>
          <p:nvPr/>
        </p:nvPicPr>
        <p:blipFill rotWithShape="1">
          <a:blip r:embed="rId6">
            <a:alphaModFix/>
          </a:blip>
          <a:srcRect b="6327" l="22542" r="11564" t="1429"/>
          <a:stretch/>
        </p:blipFill>
        <p:spPr>
          <a:xfrm>
            <a:off x="2023244" y="1340572"/>
            <a:ext cx="1458900" cy="2166900"/>
          </a:xfrm>
          <a:prstGeom prst="roundRect">
            <a:avLst>
              <a:gd fmla="val 16667" name="adj"/>
            </a:avLst>
          </a:prstGeom>
          <a:noFill/>
          <a:ln cap="flat" cmpd="sng" w="390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72899" rotWithShape="0" algn="bl" dir="5400000" dist="24300">
              <a:srgbClr val="000000">
                <a:alpha val="50000"/>
              </a:srgbClr>
            </a:outerShdw>
          </a:effectLst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7">
            <a:alphaModFix/>
          </a:blip>
          <a:srcRect b="12611" l="16604" r="2081" t="10162"/>
          <a:stretch/>
        </p:blipFill>
        <p:spPr>
          <a:xfrm>
            <a:off x="3842536" y="2467012"/>
            <a:ext cx="1458900" cy="1040400"/>
          </a:xfrm>
          <a:prstGeom prst="roundRect">
            <a:avLst>
              <a:gd fmla="val 16667" name="adj"/>
            </a:avLst>
          </a:prstGeom>
          <a:noFill/>
          <a:ln cap="flat" cmpd="sng" w="390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8550" rotWithShape="0" algn="bl" dir="5400000" dist="19517">
              <a:srgbClr val="000000">
                <a:alpha val="50000"/>
              </a:srgbClr>
            </a:outerShdw>
          </a:effectLst>
        </p:spPr>
      </p:pic>
      <p:pic>
        <p:nvPicPr>
          <p:cNvPr id="131" name="Google Shape;131;p18" title="WhatsApp Image 2025-12-15 at 11.36.17.jpeg"/>
          <p:cNvPicPr preferRelativeResize="0"/>
          <p:nvPr/>
        </p:nvPicPr>
        <p:blipFill rotWithShape="1">
          <a:blip r:embed="rId8">
            <a:alphaModFix/>
          </a:blip>
          <a:srcRect b="2324" l="29336" r="27183" t="813"/>
          <a:stretch/>
        </p:blipFill>
        <p:spPr>
          <a:xfrm>
            <a:off x="7481147" y="1340572"/>
            <a:ext cx="1458900" cy="2166900"/>
          </a:xfrm>
          <a:prstGeom prst="roundRect">
            <a:avLst>
              <a:gd fmla="val 16667" name="adj"/>
            </a:avLst>
          </a:prstGeom>
          <a:noFill/>
          <a:ln cap="flat" cmpd="sng" w="390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72899" rotWithShape="0" algn="bl" dir="5400000" dist="24300">
              <a:srgbClr val="000000">
                <a:alpha val="50000"/>
              </a:srgbClr>
            </a:outerShdw>
          </a:effectLst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9">
            <a:alphaModFix/>
          </a:blip>
          <a:srcRect b="1835" l="2983" r="11047" t="1564"/>
          <a:stretch/>
        </p:blipFill>
        <p:spPr>
          <a:xfrm>
            <a:off x="5661850" y="1340585"/>
            <a:ext cx="1458900" cy="2166900"/>
          </a:xfrm>
          <a:prstGeom prst="roundRect">
            <a:avLst>
              <a:gd fmla="val 16667" name="adj"/>
            </a:avLst>
          </a:prstGeom>
          <a:noFill/>
          <a:ln cap="flat" cmpd="sng" w="390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8550" rotWithShape="0" algn="bl" dir="5400000" dist="19517">
              <a:srgbClr val="000000">
                <a:alpha val="50000"/>
              </a:srgbClr>
            </a:outerShdw>
          </a:effectLst>
        </p:spPr>
      </p:pic>
      <p:sp>
        <p:nvSpPr>
          <p:cNvPr id="133" name="Google Shape;133;p18"/>
          <p:cNvSpPr txBox="1"/>
          <p:nvPr>
            <p:ph idx="4294967295" type="body"/>
          </p:nvPr>
        </p:nvSpPr>
        <p:spPr>
          <a:xfrm>
            <a:off x="1250" y="3743009"/>
            <a:ext cx="1766100" cy="9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 sz="12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Incorporación de camionetas 4x4</a:t>
            </a:r>
            <a:endParaRPr b="1" sz="12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8"/>
          <p:cNvSpPr txBox="1"/>
          <p:nvPr>
            <p:ph idx="4294967295" type="body"/>
          </p:nvPr>
        </p:nvSpPr>
        <p:spPr>
          <a:xfrm>
            <a:off x="1855850" y="3743009"/>
            <a:ext cx="1766100" cy="9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b="1" lang="es-419" sz="12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Incorporación de nuevos profesionales: perfiles técnicos especializados</a:t>
            </a:r>
            <a:endParaRPr b="1" sz="12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8"/>
          <p:cNvSpPr txBox="1"/>
          <p:nvPr>
            <p:ph idx="4294967295" type="body"/>
          </p:nvPr>
        </p:nvSpPr>
        <p:spPr>
          <a:xfrm>
            <a:off x="3682300" y="3743009"/>
            <a:ext cx="1766100" cy="9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b="1" lang="es-419" sz="12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Incorporación de drones, elementos de seguridad, casilla rodante para controles móviles</a:t>
            </a:r>
            <a:endParaRPr b="1" sz="12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8"/>
          <p:cNvSpPr txBox="1"/>
          <p:nvPr>
            <p:ph idx="4294967295" type="body"/>
          </p:nvPr>
        </p:nvSpPr>
        <p:spPr>
          <a:xfrm>
            <a:off x="5508750" y="3743009"/>
            <a:ext cx="1766100" cy="9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b="1" lang="es-419" sz="12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Incorporación de vuelos mensuales</a:t>
            </a:r>
            <a:endParaRPr b="1" sz="12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8"/>
          <p:cNvSpPr txBox="1"/>
          <p:nvPr>
            <p:ph idx="4294967295" type="body"/>
          </p:nvPr>
        </p:nvSpPr>
        <p:spPr>
          <a:xfrm>
            <a:off x="7327550" y="3743009"/>
            <a:ext cx="1766100" cy="94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b="1" lang="es-419" sz="12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Formación técnica y capacitación constante</a:t>
            </a:r>
            <a:endParaRPr b="1" sz="12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 rot="5400000">
            <a:off x="2793150" y="430896"/>
            <a:ext cx="981600" cy="65682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9"/>
          <p:cNvSpPr/>
          <p:nvPr/>
        </p:nvSpPr>
        <p:spPr>
          <a:xfrm rot="5400000">
            <a:off x="7799500" y="2861346"/>
            <a:ext cx="981600" cy="17073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7171075" y="-13250"/>
            <a:ext cx="981600" cy="17073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9"/>
          <p:cNvSpPr/>
          <p:nvPr/>
        </p:nvSpPr>
        <p:spPr>
          <a:xfrm>
            <a:off x="4081200" y="-13250"/>
            <a:ext cx="981600" cy="17073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9"/>
          <p:cNvSpPr/>
          <p:nvPr/>
        </p:nvSpPr>
        <p:spPr>
          <a:xfrm>
            <a:off x="945900" y="-13250"/>
            <a:ext cx="981600" cy="17073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9"/>
          <p:cNvSpPr/>
          <p:nvPr/>
        </p:nvSpPr>
        <p:spPr>
          <a:xfrm>
            <a:off x="-13250" y="-13250"/>
            <a:ext cx="9157200" cy="791700"/>
          </a:xfrm>
          <a:prstGeom prst="rect">
            <a:avLst/>
          </a:prstGeom>
          <a:solidFill>
            <a:srgbClr val="3E6C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9"/>
          <p:cNvSpPr txBox="1"/>
          <p:nvPr>
            <p:ph idx="4294967295" type="title"/>
          </p:nvPr>
        </p:nvSpPr>
        <p:spPr>
          <a:xfrm>
            <a:off x="214850" y="10955"/>
            <a:ext cx="6647100" cy="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-419" sz="19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ACCIONES INTEGRALES PARA CUIDAR Y RECUPERAR LOS BOSQUES DE MISIONES</a:t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19" title="3 FLORES - 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8523901" y="37562"/>
            <a:ext cx="512975" cy="46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 title="WhatsApp Image 2025-12-15 at 11.36.19.jpeg"/>
          <p:cNvPicPr preferRelativeResize="0"/>
          <p:nvPr/>
        </p:nvPicPr>
        <p:blipFill rotWithShape="1">
          <a:blip r:embed="rId4">
            <a:alphaModFix/>
          </a:blip>
          <a:srcRect b="13290" l="2857" r="2847" t="25465"/>
          <a:stretch/>
        </p:blipFill>
        <p:spPr>
          <a:xfrm>
            <a:off x="128675" y="1032375"/>
            <a:ext cx="2551800" cy="1246500"/>
          </a:xfrm>
          <a:prstGeom prst="roundRect">
            <a:avLst>
              <a:gd fmla="val 16667" name="adj"/>
            </a:avLst>
          </a:prstGeom>
          <a:noFill/>
          <a:ln cap="flat" cmpd="sng" w="41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77450" rotWithShape="0" algn="bl" dir="5400000" dist="25817">
              <a:srgbClr val="000000">
                <a:alpha val="50000"/>
              </a:srgbClr>
            </a:outerShdw>
          </a:effectLst>
        </p:spPr>
      </p:pic>
      <p:sp>
        <p:nvSpPr>
          <p:cNvPr id="151" name="Google Shape;151;p19"/>
          <p:cNvSpPr txBox="1"/>
          <p:nvPr>
            <p:ph idx="4294967295" type="body"/>
          </p:nvPr>
        </p:nvSpPr>
        <p:spPr>
          <a:xfrm>
            <a:off x="83850" y="2331239"/>
            <a:ext cx="27057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 sz="1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Plantamos 100 mil árboles durante el 2025</a:t>
            </a:r>
            <a:endParaRPr b="1" sz="14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19"/>
          <p:cNvPicPr preferRelativeResize="0"/>
          <p:nvPr/>
        </p:nvPicPr>
        <p:blipFill rotWithShape="1">
          <a:blip r:embed="rId5">
            <a:alphaModFix/>
          </a:blip>
          <a:srcRect b="9361" l="0" r="15268" t="17389"/>
          <a:stretch/>
        </p:blipFill>
        <p:spPr>
          <a:xfrm>
            <a:off x="1430000" y="3080646"/>
            <a:ext cx="2617800" cy="1268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3" name="Google Shape;153;p19"/>
          <p:cNvSpPr txBox="1"/>
          <p:nvPr>
            <p:ph idx="4294967295" type="body"/>
          </p:nvPr>
        </p:nvSpPr>
        <p:spPr>
          <a:xfrm>
            <a:off x="1247150" y="4382796"/>
            <a:ext cx="2983500" cy="4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 sz="1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Concientización: lanzamos la campaña “Respiremos Bosques”</a:t>
            </a:r>
            <a:endParaRPr b="1" sz="14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9"/>
          <p:cNvSpPr txBox="1"/>
          <p:nvPr>
            <p:ph idx="4294967295" type="body"/>
          </p:nvPr>
        </p:nvSpPr>
        <p:spPr>
          <a:xfrm>
            <a:off x="3256450" y="2337500"/>
            <a:ext cx="26178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 sz="1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Se puso en funcionamiento el Observatorio Ambiental</a:t>
            </a:r>
            <a:endParaRPr b="1" sz="14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19"/>
          <p:cNvPicPr preferRelativeResize="0"/>
          <p:nvPr/>
        </p:nvPicPr>
        <p:blipFill rotWithShape="1">
          <a:blip r:embed="rId6">
            <a:alphaModFix/>
          </a:blip>
          <a:srcRect b="22267" l="3078" r="7162" t="13057"/>
          <a:stretch/>
        </p:blipFill>
        <p:spPr>
          <a:xfrm>
            <a:off x="3289450" y="1054650"/>
            <a:ext cx="2551800" cy="1246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6" name="Google Shape;156;p19" title="WhatsApp Image 2025-12-15 at 11.36.19.jpeg"/>
          <p:cNvPicPr preferRelativeResize="0"/>
          <p:nvPr/>
        </p:nvPicPr>
        <p:blipFill rotWithShape="1">
          <a:blip r:embed="rId4">
            <a:alphaModFix/>
          </a:blip>
          <a:srcRect b="13290" l="2857" r="2847" t="25465"/>
          <a:stretch/>
        </p:blipFill>
        <p:spPr>
          <a:xfrm>
            <a:off x="6385975" y="1054650"/>
            <a:ext cx="2551800" cy="1246500"/>
          </a:xfrm>
          <a:prstGeom prst="roundRect">
            <a:avLst>
              <a:gd fmla="val 16667" name="adj"/>
            </a:avLst>
          </a:prstGeom>
          <a:noFill/>
          <a:ln cap="flat" cmpd="sng" w="414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77450" rotWithShape="0" algn="bl" dir="5400000" dist="25817">
              <a:srgbClr val="000000">
                <a:alpha val="50000"/>
              </a:srgbClr>
            </a:outerShdw>
          </a:effectLst>
        </p:spPr>
      </p:pic>
      <p:sp>
        <p:nvSpPr>
          <p:cNvPr id="157" name="Google Shape;157;p19"/>
          <p:cNvSpPr txBox="1"/>
          <p:nvPr>
            <p:ph idx="4294967295" type="body"/>
          </p:nvPr>
        </p:nvSpPr>
        <p:spPr>
          <a:xfrm>
            <a:off x="6341150" y="2353514"/>
            <a:ext cx="2705700" cy="2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 sz="1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Implementamos el control en ruta a través de un código QR</a:t>
            </a:r>
            <a:endParaRPr b="1" sz="14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19" title="WhatsApp Image 2025-12-15 at 11.36.16 (1).jpeg"/>
          <p:cNvPicPr preferRelativeResize="0"/>
          <p:nvPr/>
        </p:nvPicPr>
        <p:blipFill rotWithShape="1">
          <a:blip r:embed="rId7">
            <a:alphaModFix/>
          </a:blip>
          <a:srcRect b="13624" l="0" r="0" t="13632"/>
          <a:stretch/>
        </p:blipFill>
        <p:spPr>
          <a:xfrm>
            <a:off x="5051450" y="3080646"/>
            <a:ext cx="2617800" cy="1268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9" name="Google Shape;159;p19"/>
          <p:cNvSpPr txBox="1"/>
          <p:nvPr>
            <p:ph idx="4294967295" type="body"/>
          </p:nvPr>
        </p:nvSpPr>
        <p:spPr>
          <a:xfrm>
            <a:off x="4718300" y="4382788"/>
            <a:ext cx="3284100" cy="4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 sz="14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Programa Transformación Esencial: entregamos más de 500 muebles</a:t>
            </a:r>
            <a:endParaRPr b="1" sz="14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19"/>
          <p:cNvPicPr preferRelativeResize="0"/>
          <p:nvPr/>
        </p:nvPicPr>
        <p:blipFill rotWithShape="1">
          <a:blip r:embed="rId8">
            <a:alphaModFix/>
          </a:blip>
          <a:srcRect b="20481" l="1765" r="1774" t="7931"/>
          <a:stretch/>
        </p:blipFill>
        <p:spPr>
          <a:xfrm>
            <a:off x="6412200" y="1054775"/>
            <a:ext cx="2525100" cy="1246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/>
          <p:nvPr/>
        </p:nvSpPr>
        <p:spPr>
          <a:xfrm>
            <a:off x="0" y="4069500"/>
            <a:ext cx="9144000" cy="1074300"/>
          </a:xfrm>
          <a:prstGeom prst="rect">
            <a:avLst/>
          </a:prstGeom>
          <a:gradFill>
            <a:gsLst>
              <a:gs pos="0">
                <a:srgbClr val="EBFFE7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0"/>
          <p:cNvSpPr/>
          <p:nvPr/>
        </p:nvSpPr>
        <p:spPr>
          <a:xfrm>
            <a:off x="-13250" y="-13250"/>
            <a:ext cx="9157200" cy="558900"/>
          </a:xfrm>
          <a:prstGeom prst="rect">
            <a:avLst/>
          </a:prstGeom>
          <a:solidFill>
            <a:srgbClr val="3E6C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0"/>
          <p:cNvSpPr txBox="1"/>
          <p:nvPr>
            <p:ph type="title"/>
          </p:nvPr>
        </p:nvSpPr>
        <p:spPr>
          <a:xfrm>
            <a:off x="317575" y="60025"/>
            <a:ext cx="6072000" cy="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-419" sz="19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REGISTRO PROVINCIAL DE INFRACTORES FORESTALES</a:t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0" title="3 FLORES - c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8523901" y="37562"/>
            <a:ext cx="512975" cy="46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 txBox="1"/>
          <p:nvPr>
            <p:ph idx="1" type="body"/>
          </p:nvPr>
        </p:nvSpPr>
        <p:spPr>
          <a:xfrm>
            <a:off x="174050" y="1150262"/>
            <a:ext cx="4863300" cy="20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600"/>
              <a:buFont typeface="Calibri"/>
              <a:buChar char="●"/>
            </a:pPr>
            <a:r>
              <a:rPr b="1" lang="es-419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Impide aprobar planes de manejo a infractores con sanciones activas</a:t>
            </a:r>
            <a:endParaRPr b="1" sz="16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600"/>
              <a:buFont typeface="Calibri"/>
              <a:buChar char="●"/>
            </a:pPr>
            <a:r>
              <a:rPr b="1" lang="es-419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Permite sancionar con mayor precisión a reincidentes</a:t>
            </a:r>
            <a:endParaRPr b="1" sz="16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600"/>
              <a:buFont typeface="Calibri"/>
              <a:buChar char="●"/>
            </a:pPr>
            <a:r>
              <a:rPr b="1" lang="es-419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Facilita consultas de municipios, Justicia y fuerzas de seguridad</a:t>
            </a:r>
            <a:endParaRPr b="1" sz="16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600"/>
              <a:buFont typeface="Calibri"/>
              <a:buChar char="●"/>
            </a:pPr>
            <a:r>
              <a:rPr b="1" lang="es-419" sz="16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Aumenta la trazabilidad de procesos y la confianza pública</a:t>
            </a:r>
            <a:endParaRPr b="1" sz="16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4">
            <a:alphaModFix/>
          </a:blip>
          <a:srcRect b="3453" l="5611" r="3873" t="4219"/>
          <a:stretch/>
        </p:blipFill>
        <p:spPr>
          <a:xfrm>
            <a:off x="5806000" y="771888"/>
            <a:ext cx="3132300" cy="2002500"/>
          </a:xfrm>
          <a:prstGeom prst="round2DiagRect">
            <a:avLst>
              <a:gd fmla="val 33195" name="adj1"/>
              <a:gd fmla="val 6256" name="adj2"/>
            </a:avLst>
          </a:prstGeom>
          <a:noFill/>
          <a:ln cap="flat" cmpd="sng" w="38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8327" rotWithShape="0" algn="bl" dir="5400000" dist="19442">
              <a:srgbClr val="000000">
                <a:alpha val="50000"/>
              </a:srgbClr>
            </a:outerShdw>
          </a:effectLst>
        </p:spPr>
      </p:pic>
      <p:pic>
        <p:nvPicPr>
          <p:cNvPr id="171" name="Google Shape;171;p20" title="WhatsApp Image 2025-12-15 at 11.36.12 2.jpeg"/>
          <p:cNvPicPr preferRelativeResize="0"/>
          <p:nvPr/>
        </p:nvPicPr>
        <p:blipFill rotWithShape="1">
          <a:blip r:embed="rId5">
            <a:alphaModFix/>
          </a:blip>
          <a:srcRect b="0" l="6009" r="6009" t="0"/>
          <a:stretch/>
        </p:blipFill>
        <p:spPr>
          <a:xfrm flipH="1" rot="10800000">
            <a:off x="5806000" y="3000625"/>
            <a:ext cx="3091200" cy="1976400"/>
          </a:xfrm>
          <a:prstGeom prst="round2DiagRect">
            <a:avLst>
              <a:gd fmla="val 33195" name="adj1"/>
              <a:gd fmla="val 6256" name="adj2"/>
            </a:avLst>
          </a:prstGeom>
          <a:noFill/>
          <a:ln cap="flat" cmpd="sng" w="38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8327" rotWithShape="0" algn="bl" dir="5400000" dist="19442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/>
          <p:nvPr/>
        </p:nvSpPr>
        <p:spPr>
          <a:xfrm>
            <a:off x="0" y="4069500"/>
            <a:ext cx="9144000" cy="1074300"/>
          </a:xfrm>
          <a:prstGeom prst="rect">
            <a:avLst/>
          </a:prstGeom>
          <a:gradFill>
            <a:gsLst>
              <a:gs pos="0">
                <a:srgbClr val="EBFFE7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1"/>
          <p:cNvSpPr txBox="1"/>
          <p:nvPr>
            <p:ph idx="1" type="body"/>
          </p:nvPr>
        </p:nvSpPr>
        <p:spPr>
          <a:xfrm>
            <a:off x="4117164" y="768005"/>
            <a:ext cx="4766400" cy="25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s-419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Plataforma digital 100% operativa para todos los trámites forestales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s-419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Notificaciones automáticas de vencimientos, planes y autorizaciones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s-419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Comunicación directa con municipios para validar datos en tiempo real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s-419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Implementación de conectividad Starlink en delegaciones remotas para operar sin interrupciones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1"/>
          <p:cNvSpPr/>
          <p:nvPr/>
        </p:nvSpPr>
        <p:spPr>
          <a:xfrm>
            <a:off x="1463625" y="4000525"/>
            <a:ext cx="1120200" cy="11430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1" title="WhatsApp Image 2025-12-15 at 10.49.03.jpeg"/>
          <p:cNvPicPr preferRelativeResize="0"/>
          <p:nvPr/>
        </p:nvPicPr>
        <p:blipFill rotWithShape="1">
          <a:blip r:embed="rId3">
            <a:alphaModFix/>
          </a:blip>
          <a:srcRect b="31048" l="3097" r="692" t="4828"/>
          <a:stretch/>
        </p:blipFill>
        <p:spPr>
          <a:xfrm>
            <a:off x="276075" y="2074361"/>
            <a:ext cx="3745500" cy="24963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80" name="Google Shape;180;p21"/>
          <p:cNvSpPr/>
          <p:nvPr/>
        </p:nvSpPr>
        <p:spPr>
          <a:xfrm>
            <a:off x="-13250" y="-13250"/>
            <a:ext cx="9157200" cy="558900"/>
          </a:xfrm>
          <a:prstGeom prst="rect">
            <a:avLst/>
          </a:prstGeom>
          <a:solidFill>
            <a:srgbClr val="3E6C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1"/>
          <p:cNvSpPr txBox="1"/>
          <p:nvPr>
            <p:ph type="title"/>
          </p:nvPr>
        </p:nvSpPr>
        <p:spPr>
          <a:xfrm>
            <a:off x="317575" y="60025"/>
            <a:ext cx="6072000" cy="4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-419" sz="196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SISTEMA DIGITAL DE TRÁMITES Y PLANES DE MANEJO</a:t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b="1" sz="196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1" title="3 FLORES - 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8523901" y="37562"/>
            <a:ext cx="512975" cy="46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1"/>
          <p:cNvSpPr txBox="1"/>
          <p:nvPr>
            <p:ph idx="1" type="body"/>
          </p:nvPr>
        </p:nvSpPr>
        <p:spPr>
          <a:xfrm>
            <a:off x="248024" y="768010"/>
            <a:ext cx="3801600" cy="96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-419" sz="17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Plataforma que digitaliza todos los trámites forestales, agiliza la aprobación de planes y mejora la trazabilidad</a:t>
            </a:r>
            <a:endParaRPr b="1" sz="1700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5940275" y="4000525"/>
            <a:ext cx="1120200" cy="1143000"/>
          </a:xfrm>
          <a:prstGeom prst="rect">
            <a:avLst/>
          </a:prstGeom>
          <a:solidFill>
            <a:srgbClr val="7DA62B"/>
          </a:solidFill>
          <a:ln>
            <a:noFill/>
          </a:ln>
          <a:effectLst>
            <a:outerShdw blurRad="242888" rotWithShape="0" algn="bl" dir="33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1"/>
          <p:cNvPicPr preferRelativeResize="0"/>
          <p:nvPr/>
        </p:nvPicPr>
        <p:blipFill rotWithShape="1">
          <a:blip r:embed="rId5">
            <a:alphaModFix/>
          </a:blip>
          <a:srcRect b="20223" l="0" r="0" t="0"/>
          <a:stretch/>
        </p:blipFill>
        <p:spPr>
          <a:xfrm>
            <a:off x="4848375" y="3137850"/>
            <a:ext cx="3186000" cy="1432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